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74" r:id="rId2"/>
    <p:sldId id="275" r:id="rId3"/>
    <p:sldId id="276" r:id="rId4"/>
    <p:sldId id="259" r:id="rId5"/>
    <p:sldId id="260" r:id="rId6"/>
    <p:sldId id="262" r:id="rId7"/>
    <p:sldId id="263" r:id="rId8"/>
    <p:sldId id="273" r:id="rId9"/>
    <p:sldId id="272" r:id="rId10"/>
  </p:sldIdLst>
  <p:sldSz cx="12192000" cy="6858000"/>
  <p:notesSz cx="6858000" cy="9144000"/>
  <p:embeddedFontLst>
    <p:embeddedFont>
      <p:font typeface="Open Sans" panose="020B0606030504020204" pitchFamily="34" charset="0"/>
      <p:regular r:id="rId12"/>
      <p:bold r:id="rId13"/>
      <p:italic r:id="rId14"/>
      <p:boldItalic r:id="rId15"/>
    </p:embeddedFont>
    <p:embeddedFont>
      <p:font typeface="Press Start 2P" panose="020B0604020202020204" charset="0"/>
      <p:regular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BF0BDF-FCA9-4A64-9924-D4358FE3F94F}" v="3" dt="2025-07-08T11:57:28.5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8" d="100"/>
          <a:sy n="38" d="100"/>
        </p:scale>
        <p:origin x="44" y="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34BF0BDF-FCA9-4A64-9924-D4358FE3F94F}"/>
    <pc:docChg chg="custSel addSld delSld modSld">
      <pc:chgData name="Constantinos Tsouris" userId="28c59844-dd9a-4e5b-b44b-35d2a831d198" providerId="ADAL" clId="{34BF0BDF-FCA9-4A64-9924-D4358FE3F94F}" dt="2025-07-08T11:57:28.532" v="101"/>
      <pc:docMkLst>
        <pc:docMk/>
      </pc:docMkLst>
      <pc:sldChg chg="del">
        <pc:chgData name="Constantinos Tsouris" userId="28c59844-dd9a-4e5b-b44b-35d2a831d198" providerId="ADAL" clId="{34BF0BDF-FCA9-4A64-9924-D4358FE3F94F}" dt="2025-07-08T11:55:20.888" v="0" actId="47"/>
        <pc:sldMkLst>
          <pc:docMk/>
          <pc:sldMk cId="0" sldId="256"/>
        </pc:sldMkLst>
      </pc:sldChg>
      <pc:sldChg chg="del">
        <pc:chgData name="Constantinos Tsouris" userId="28c59844-dd9a-4e5b-b44b-35d2a831d198" providerId="ADAL" clId="{34BF0BDF-FCA9-4A64-9924-D4358FE3F94F}" dt="2025-07-08T11:55:24.514" v="1" actId="47"/>
        <pc:sldMkLst>
          <pc:docMk/>
          <pc:sldMk cId="0" sldId="257"/>
        </pc:sldMkLst>
      </pc:sldChg>
      <pc:sldChg chg="modSp del mod">
        <pc:chgData name="Constantinos Tsouris" userId="28c59844-dd9a-4e5b-b44b-35d2a831d198" providerId="ADAL" clId="{34BF0BDF-FCA9-4A64-9924-D4358FE3F94F}" dt="2025-07-08T11:56:25.963" v="89" actId="47"/>
        <pc:sldMkLst>
          <pc:docMk/>
          <pc:sldMk cId="0" sldId="258"/>
        </pc:sldMkLst>
        <pc:spChg chg="mod">
          <ac:chgData name="Constantinos Tsouris" userId="28c59844-dd9a-4e5b-b44b-35d2a831d198" providerId="ADAL" clId="{34BF0BDF-FCA9-4A64-9924-D4358FE3F94F}" dt="2025-07-08T11:56:08.502" v="83" actId="20577"/>
          <ac:spMkLst>
            <pc:docMk/>
            <pc:sldMk cId="0" sldId="258"/>
            <ac:spMk id="98" creationId="{00000000-0000-0000-0000-000000000000}"/>
          </ac:spMkLst>
        </pc:spChg>
      </pc:sldChg>
      <pc:sldChg chg="modSp mod">
        <pc:chgData name="Constantinos Tsouris" userId="28c59844-dd9a-4e5b-b44b-35d2a831d198" providerId="ADAL" clId="{34BF0BDF-FCA9-4A64-9924-D4358FE3F94F}" dt="2025-07-08T11:55:39.017" v="4" actId="27636"/>
        <pc:sldMkLst>
          <pc:docMk/>
          <pc:sldMk cId="0" sldId="259"/>
        </pc:sldMkLst>
        <pc:spChg chg="mod">
          <ac:chgData name="Constantinos Tsouris" userId="28c59844-dd9a-4e5b-b44b-35d2a831d198" providerId="ADAL" clId="{34BF0BDF-FCA9-4A64-9924-D4358FE3F94F}" dt="2025-07-08T11:55:39.017" v="4" actId="27636"/>
          <ac:spMkLst>
            <pc:docMk/>
            <pc:sldMk cId="0" sldId="259"/>
            <ac:spMk id="104" creationId="{00000000-0000-0000-0000-000000000000}"/>
          </ac:spMkLst>
        </pc:spChg>
      </pc:sldChg>
      <pc:sldChg chg="modSp mod">
        <pc:chgData name="Constantinos Tsouris" userId="28c59844-dd9a-4e5b-b44b-35d2a831d198" providerId="ADAL" clId="{34BF0BDF-FCA9-4A64-9924-D4358FE3F94F}" dt="2025-07-08T11:56:50.355" v="90" actId="404"/>
        <pc:sldMkLst>
          <pc:docMk/>
          <pc:sldMk cId="0" sldId="262"/>
        </pc:sldMkLst>
        <pc:spChg chg="mod">
          <ac:chgData name="Constantinos Tsouris" userId="28c59844-dd9a-4e5b-b44b-35d2a831d198" providerId="ADAL" clId="{34BF0BDF-FCA9-4A64-9924-D4358FE3F94F}" dt="2025-07-08T11:56:50.355" v="90" actId="404"/>
          <ac:spMkLst>
            <pc:docMk/>
            <pc:sldMk cId="0" sldId="262"/>
            <ac:spMk id="124" creationId="{00000000-0000-0000-0000-000000000000}"/>
          </ac:spMkLst>
        </pc:spChg>
      </pc:sldChg>
      <pc:sldChg chg="modSp mod">
        <pc:chgData name="Constantinos Tsouris" userId="28c59844-dd9a-4e5b-b44b-35d2a831d198" providerId="ADAL" clId="{34BF0BDF-FCA9-4A64-9924-D4358FE3F94F}" dt="2025-07-08T11:57:11.343" v="99" actId="113"/>
        <pc:sldMkLst>
          <pc:docMk/>
          <pc:sldMk cId="0" sldId="263"/>
        </pc:sldMkLst>
        <pc:spChg chg="mod">
          <ac:chgData name="Constantinos Tsouris" userId="28c59844-dd9a-4e5b-b44b-35d2a831d198" providerId="ADAL" clId="{34BF0BDF-FCA9-4A64-9924-D4358FE3F94F}" dt="2025-07-08T11:57:11.343" v="99" actId="113"/>
          <ac:spMkLst>
            <pc:docMk/>
            <pc:sldMk cId="0" sldId="263"/>
            <ac:spMk id="3" creationId="{82D79835-5713-382A-9B89-9CB9DC8FACE4}"/>
          </ac:spMkLst>
        </pc:spChg>
        <pc:spChg chg="mod">
          <ac:chgData name="Constantinos Tsouris" userId="28c59844-dd9a-4e5b-b44b-35d2a831d198" providerId="ADAL" clId="{34BF0BDF-FCA9-4A64-9924-D4358FE3F94F}" dt="2025-07-08T11:55:39.035" v="6" actId="27636"/>
          <ac:spMkLst>
            <pc:docMk/>
            <pc:sldMk cId="0" sldId="263"/>
            <ac:spMk id="131" creationId="{00000000-0000-0000-0000-000000000000}"/>
          </ac:spMkLst>
        </pc:spChg>
      </pc:sldChg>
      <pc:sldChg chg="del">
        <pc:chgData name="Constantinos Tsouris" userId="28c59844-dd9a-4e5b-b44b-35d2a831d198" providerId="ADAL" clId="{34BF0BDF-FCA9-4A64-9924-D4358FE3F94F}" dt="2025-07-08T11:57:15.094" v="100" actId="47"/>
        <pc:sldMkLst>
          <pc:docMk/>
          <pc:sldMk cId="0" sldId="269"/>
        </pc:sldMkLst>
      </pc:sldChg>
      <pc:sldChg chg="del">
        <pc:chgData name="Constantinos Tsouris" userId="28c59844-dd9a-4e5b-b44b-35d2a831d198" providerId="ADAL" clId="{34BF0BDF-FCA9-4A64-9924-D4358FE3F94F}" dt="2025-07-08T11:57:15.094" v="100" actId="47"/>
        <pc:sldMkLst>
          <pc:docMk/>
          <pc:sldMk cId="0" sldId="270"/>
        </pc:sldMkLst>
      </pc:sldChg>
      <pc:sldChg chg="add">
        <pc:chgData name="Constantinos Tsouris" userId="28c59844-dd9a-4e5b-b44b-35d2a831d198" providerId="ADAL" clId="{34BF0BDF-FCA9-4A64-9924-D4358FE3F94F}" dt="2025-07-08T11:57:28.532" v="101"/>
        <pc:sldMkLst>
          <pc:docMk/>
          <pc:sldMk cId="0" sldId="272"/>
        </pc:sldMkLst>
      </pc:sldChg>
      <pc:sldChg chg="add">
        <pc:chgData name="Constantinos Tsouris" userId="28c59844-dd9a-4e5b-b44b-35d2a831d198" providerId="ADAL" clId="{34BF0BDF-FCA9-4A64-9924-D4358FE3F94F}" dt="2025-07-08T11:57:28.532" v="101"/>
        <pc:sldMkLst>
          <pc:docMk/>
          <pc:sldMk cId="2701279501" sldId="273"/>
        </pc:sldMkLst>
      </pc:sldChg>
      <pc:sldChg chg="add">
        <pc:chgData name="Constantinos Tsouris" userId="28c59844-dd9a-4e5b-b44b-35d2a831d198" providerId="ADAL" clId="{34BF0BDF-FCA9-4A64-9924-D4358FE3F94F}" dt="2025-07-08T11:55:38.691" v="2"/>
        <pc:sldMkLst>
          <pc:docMk/>
          <pc:sldMk cId="0" sldId="274"/>
        </pc:sldMkLst>
      </pc:sldChg>
      <pc:sldChg chg="modSp add mod">
        <pc:chgData name="Constantinos Tsouris" userId="28c59844-dd9a-4e5b-b44b-35d2a831d198" providerId="ADAL" clId="{34BF0BDF-FCA9-4A64-9924-D4358FE3F94F}" dt="2025-07-08T11:55:53.041" v="58" actId="20577"/>
        <pc:sldMkLst>
          <pc:docMk/>
          <pc:sldMk cId="0" sldId="275"/>
        </pc:sldMkLst>
        <pc:spChg chg="mod">
          <ac:chgData name="Constantinos Tsouris" userId="28c59844-dd9a-4e5b-b44b-35d2a831d198" providerId="ADAL" clId="{34BF0BDF-FCA9-4A64-9924-D4358FE3F94F}" dt="2025-07-08T11:55:53.041" v="58" actId="20577"/>
          <ac:spMkLst>
            <pc:docMk/>
            <pc:sldMk cId="0" sldId="275"/>
            <ac:spMk id="127" creationId="{00000000-0000-0000-0000-000000000000}"/>
          </ac:spMkLst>
        </pc:spChg>
      </pc:sldChg>
      <pc:sldChg chg="addSp delSp modSp add mod">
        <pc:chgData name="Constantinos Tsouris" userId="28c59844-dd9a-4e5b-b44b-35d2a831d198" providerId="ADAL" clId="{34BF0BDF-FCA9-4A64-9924-D4358FE3F94F}" dt="2025-07-08T11:56:22.601" v="88" actId="1076"/>
        <pc:sldMkLst>
          <pc:docMk/>
          <pc:sldMk cId="0" sldId="276"/>
        </pc:sldMkLst>
        <pc:spChg chg="mod">
          <ac:chgData name="Constantinos Tsouris" userId="28c59844-dd9a-4e5b-b44b-35d2a831d198" providerId="ADAL" clId="{34BF0BDF-FCA9-4A64-9924-D4358FE3F94F}" dt="2025-07-08T11:56:22.601" v="88" actId="1076"/>
          <ac:spMkLst>
            <pc:docMk/>
            <pc:sldMk cId="0" sldId="276"/>
            <ac:spMk id="138" creationId="{00000000-0000-0000-0000-000000000000}"/>
          </ac:spMkLst>
        </pc:spChg>
        <pc:picChg chg="add mod">
          <ac:chgData name="Constantinos Tsouris" userId="28c59844-dd9a-4e5b-b44b-35d2a831d198" providerId="ADAL" clId="{34BF0BDF-FCA9-4A64-9924-D4358FE3F94F}" dt="2025-07-08T11:56:22.039" v="87" actId="1076"/>
          <ac:picMkLst>
            <pc:docMk/>
            <pc:sldMk cId="0" sldId="276"/>
            <ac:picMk id="2" creationId="{C3EA7B93-D5C7-2C31-8C5F-F7E71A5B1662}"/>
          </ac:picMkLst>
        </pc:picChg>
        <pc:picChg chg="del mod">
          <ac:chgData name="Constantinos Tsouris" userId="28c59844-dd9a-4e5b-b44b-35d2a831d198" providerId="ADAL" clId="{34BF0BDF-FCA9-4A64-9924-D4358FE3F94F}" dt="2025-07-08T11:56:16.501" v="85" actId="478"/>
          <ac:picMkLst>
            <pc:docMk/>
            <pc:sldMk cId="0" sldId="276"/>
            <ac:picMk id="3" creationId="{A6FCA515-97C1-6B00-78A6-88B8C9139A9B}"/>
          </ac:picMkLst>
        </pc:picChg>
      </pc:sldChg>
      <pc:sldMasterChg chg="delSldLayout">
        <pc:chgData name="Constantinos Tsouris" userId="28c59844-dd9a-4e5b-b44b-35d2a831d198" providerId="ADAL" clId="{34BF0BDF-FCA9-4A64-9924-D4358FE3F94F}" dt="2025-07-08T11:57:15.094" v="100" actId="47"/>
        <pc:sldMasterMkLst>
          <pc:docMk/>
          <pc:sldMasterMk cId="0" sldId="2147483648"/>
        </pc:sldMasterMkLst>
        <pc:sldLayoutChg chg="del">
          <pc:chgData name="Constantinos Tsouris" userId="28c59844-dd9a-4e5b-b44b-35d2a831d198" providerId="ADAL" clId="{34BF0BDF-FCA9-4A64-9924-D4358FE3F94F}" dt="2025-07-08T11:55:24.514" v="1" actId="47"/>
          <pc:sldLayoutMkLst>
            <pc:docMk/>
            <pc:sldMasterMk cId="0" sldId="2147483648"/>
            <pc:sldLayoutMk cId="0" sldId="2147483649"/>
          </pc:sldLayoutMkLst>
        </pc:sldLayoutChg>
        <pc:sldLayoutChg chg="del">
          <pc:chgData name="Constantinos Tsouris" userId="28c59844-dd9a-4e5b-b44b-35d2a831d198" providerId="ADAL" clId="{34BF0BDF-FCA9-4A64-9924-D4358FE3F94F}" dt="2025-07-08T11:56:25.963" v="89" actId="47"/>
          <pc:sldLayoutMkLst>
            <pc:docMk/>
            <pc:sldMasterMk cId="0" sldId="2147483648"/>
            <pc:sldLayoutMk cId="0" sldId="2147483650"/>
          </pc:sldLayoutMkLst>
        </pc:sldLayoutChg>
        <pc:sldLayoutChg chg="del">
          <pc:chgData name="Constantinos Tsouris" userId="28c59844-dd9a-4e5b-b44b-35d2a831d198" providerId="ADAL" clId="{34BF0BDF-FCA9-4A64-9924-D4358FE3F94F}" dt="2025-07-08T11:57:15.094" v="100" actId="47"/>
          <pc:sldLayoutMkLst>
            <pc:docMk/>
            <pc:sldMasterMk cId="0" sldId="2147483648"/>
            <pc:sldLayoutMk cId="0" sldId="2147483655"/>
          </pc:sldLayoutMkLst>
        </pc:sldLayoutChg>
        <pc:sldLayoutChg chg="del">
          <pc:chgData name="Constantinos Tsouris" userId="28c59844-dd9a-4e5b-b44b-35d2a831d198" providerId="ADAL" clId="{34BF0BDF-FCA9-4A64-9924-D4358FE3F94F}" dt="2025-07-08T11:57:15.094" v="100"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6342B9-4CF6-4E20-8C2A-73223F48F020}"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GB"/>
        </a:p>
      </dgm:t>
    </dgm:pt>
    <dgm:pt modelId="{71B3425C-B729-47BC-8324-3F0DF9A922C8}">
      <dgm:prSet phldrT="[Text]"/>
      <dgm:spPr/>
      <dgm:t>
        <a:bodyPr/>
        <a:lstStyle/>
        <a:p>
          <a:r>
            <a:rPr lang="el" b="1" dirty="0"/>
            <a:t>Ενδογενής Ανάπτυξη </a:t>
          </a:r>
          <a:r>
            <a:rPr lang="el" dirty="0"/>
            <a:t>: Βασισμένη σε τοπικές γνώσεις, πόρους και στόχους</a:t>
          </a:r>
        </a:p>
      </dgm:t>
    </dgm:pt>
    <dgm:pt modelId="{9350DB68-BB3E-406E-939C-0F46D6B3430D}" type="parTrans" cxnId="{AA68AE01-3E50-46F4-AE01-1167EC5022C5}">
      <dgm:prSet/>
      <dgm:spPr/>
      <dgm:t>
        <a:bodyPr/>
        <a:lstStyle/>
        <a:p>
          <a:endParaRPr lang="en-GB"/>
        </a:p>
      </dgm:t>
    </dgm:pt>
    <dgm:pt modelId="{6240D874-1496-4ED1-979B-3BC829D26087}" type="sibTrans" cxnId="{AA68AE01-3E50-46F4-AE01-1167EC5022C5}">
      <dgm:prSet/>
      <dgm:spPr/>
      <dgm:t>
        <a:bodyPr/>
        <a:lstStyle/>
        <a:p>
          <a:endParaRPr lang="en-GB"/>
        </a:p>
      </dgm:t>
    </dgm:pt>
    <dgm:pt modelId="{4F049141-BD04-4A75-96A2-8CFF2745263D}">
      <dgm:prSet phldrT="[Text]"/>
      <dgm:spPr/>
      <dgm:t>
        <a:bodyPr/>
        <a:lstStyle/>
        <a:p>
          <a:r>
            <a:rPr lang="el" b="1" dirty="0"/>
            <a:t>Προσέγγιση Δυνατοτήτων </a:t>
          </a:r>
          <a:r>
            <a:rPr lang="el" dirty="0"/>
            <a:t>: Διευρύνει τις ελευθερίες, τις επιλογές και την ποιότητα ζωής</a:t>
          </a:r>
        </a:p>
      </dgm:t>
    </dgm:pt>
    <dgm:pt modelId="{901211CA-3EA7-44CD-8129-73788E8F1FA1}" type="parTrans" cxnId="{80D91A8E-0891-4577-9004-1B0693ED4EC0}">
      <dgm:prSet/>
      <dgm:spPr/>
      <dgm:t>
        <a:bodyPr/>
        <a:lstStyle/>
        <a:p>
          <a:endParaRPr lang="en-GB"/>
        </a:p>
      </dgm:t>
    </dgm:pt>
    <dgm:pt modelId="{18FEC658-C99E-4F02-988C-5D544C63AA0D}" type="sibTrans" cxnId="{80D91A8E-0891-4577-9004-1B0693ED4EC0}">
      <dgm:prSet/>
      <dgm:spPr/>
      <dgm:t>
        <a:bodyPr/>
        <a:lstStyle/>
        <a:p>
          <a:endParaRPr lang="en-GB"/>
        </a:p>
      </dgm:t>
    </dgm:pt>
    <dgm:pt modelId="{EC5053D3-AAFC-4E9B-B8D9-C2C6D129901C}">
      <dgm:prSet phldrT="[Text]"/>
      <dgm:spPr/>
      <dgm:t>
        <a:bodyPr/>
        <a:lstStyle/>
        <a:p>
          <a:r>
            <a:rPr lang="el" b="1" dirty="0"/>
            <a:t>ABCD (Ανάπτυξη Κοινότητας Βασισμένη σε Περιουσιακά </a:t>
          </a:r>
          <a:r>
            <a:rPr lang="el" b="0" dirty="0"/>
            <a:t>Στοιχεία): </a:t>
          </a:r>
          <a:r>
            <a:rPr lang="el" dirty="0"/>
            <a:t>Αξιοποιεί τα υπάρχοντα δυνατά σημεία της κοινότητας</a:t>
          </a:r>
        </a:p>
      </dgm:t>
    </dgm:pt>
    <dgm:pt modelId="{1941D4AA-89AD-44F4-976A-E73EFC22399F}" type="parTrans" cxnId="{C7237B01-5389-430E-BD0E-E7DC4C3BB03E}">
      <dgm:prSet/>
      <dgm:spPr/>
      <dgm:t>
        <a:bodyPr/>
        <a:lstStyle/>
        <a:p>
          <a:endParaRPr lang="en-GB"/>
        </a:p>
      </dgm:t>
    </dgm:pt>
    <dgm:pt modelId="{9C15D1A2-6290-40CE-819E-38208DDB6001}" type="sibTrans" cxnId="{C7237B01-5389-430E-BD0E-E7DC4C3BB03E}">
      <dgm:prSet/>
      <dgm:spPr/>
      <dgm:t>
        <a:bodyPr/>
        <a:lstStyle/>
        <a:p>
          <a:endParaRPr lang="en-GB"/>
        </a:p>
      </dgm:t>
    </dgm:pt>
    <dgm:pt modelId="{69E04F0E-4A3B-4C7F-9319-1714FD9CD1AE}">
      <dgm:prSet phldrT="[Text]"/>
      <dgm:spPr/>
      <dgm:t>
        <a:bodyPr/>
        <a:lstStyle/>
        <a:p>
          <a:r>
            <a:rPr lang="el" b="1" dirty="0"/>
            <a:t>Κοινωνικό Κεφάλαιο </a:t>
          </a:r>
          <a:r>
            <a:rPr lang="el" dirty="0"/>
            <a:t>: Η εμπιστοσύνη, οι κοινές αξίες και η συνεργασία επιτρέπουν την επιτυχία</a:t>
          </a:r>
        </a:p>
      </dgm:t>
    </dgm:pt>
    <dgm:pt modelId="{BB4FA988-828F-4998-9591-C2E193DB1C69}" type="parTrans" cxnId="{A0EC58FC-36DA-4A4B-A90E-CD7EAC372D5D}">
      <dgm:prSet/>
      <dgm:spPr/>
      <dgm:t>
        <a:bodyPr/>
        <a:lstStyle/>
        <a:p>
          <a:endParaRPr lang="en-GB"/>
        </a:p>
      </dgm:t>
    </dgm:pt>
    <dgm:pt modelId="{EF703DAB-7878-4815-BC6D-44F9296B6381}" type="sibTrans" cxnId="{A0EC58FC-36DA-4A4B-A90E-CD7EAC372D5D}">
      <dgm:prSet/>
      <dgm:spPr/>
      <dgm:t>
        <a:bodyPr/>
        <a:lstStyle/>
        <a:p>
          <a:endParaRPr lang="en-GB"/>
        </a:p>
      </dgm:t>
    </dgm:pt>
    <dgm:pt modelId="{6B76F982-2BE4-41A9-9632-B321FC1CD717}" type="pres">
      <dgm:prSet presAssocID="{446342B9-4CF6-4E20-8C2A-73223F48F020}" presName="compositeShape" presStyleCnt="0">
        <dgm:presLayoutVars>
          <dgm:chMax val="9"/>
          <dgm:dir/>
          <dgm:resizeHandles val="exact"/>
        </dgm:presLayoutVars>
      </dgm:prSet>
      <dgm:spPr/>
    </dgm:pt>
    <dgm:pt modelId="{7B58C937-91AA-4804-87A7-DAF466762A08}" type="pres">
      <dgm:prSet presAssocID="{446342B9-4CF6-4E20-8C2A-73223F48F020}" presName="triangle1" presStyleLbl="node1" presStyleIdx="0" presStyleCnt="4">
        <dgm:presLayoutVars>
          <dgm:bulletEnabled val="1"/>
        </dgm:presLayoutVars>
      </dgm:prSet>
      <dgm:spPr/>
    </dgm:pt>
    <dgm:pt modelId="{1C08AD36-EE46-4444-992A-A0ABC385A872}" type="pres">
      <dgm:prSet presAssocID="{446342B9-4CF6-4E20-8C2A-73223F48F020}" presName="triangle2" presStyleLbl="node1" presStyleIdx="1" presStyleCnt="4">
        <dgm:presLayoutVars>
          <dgm:bulletEnabled val="1"/>
        </dgm:presLayoutVars>
      </dgm:prSet>
      <dgm:spPr/>
    </dgm:pt>
    <dgm:pt modelId="{3A4A3B7D-918C-4259-A1A1-48DC393AD000}" type="pres">
      <dgm:prSet presAssocID="{446342B9-4CF6-4E20-8C2A-73223F48F020}" presName="triangle3" presStyleLbl="node1" presStyleIdx="2" presStyleCnt="4">
        <dgm:presLayoutVars>
          <dgm:bulletEnabled val="1"/>
        </dgm:presLayoutVars>
      </dgm:prSet>
      <dgm:spPr/>
    </dgm:pt>
    <dgm:pt modelId="{0C2BAD55-F07E-4831-829F-3A9D177A9D9C}" type="pres">
      <dgm:prSet presAssocID="{446342B9-4CF6-4E20-8C2A-73223F48F020}" presName="triangle4" presStyleLbl="node1" presStyleIdx="3" presStyleCnt="4">
        <dgm:presLayoutVars>
          <dgm:bulletEnabled val="1"/>
        </dgm:presLayoutVars>
      </dgm:prSet>
      <dgm:spPr/>
    </dgm:pt>
  </dgm:ptLst>
  <dgm:cxnLst>
    <dgm:cxn modelId="{C7237B01-5389-430E-BD0E-E7DC4C3BB03E}" srcId="{446342B9-4CF6-4E20-8C2A-73223F48F020}" destId="{EC5053D3-AAFC-4E9B-B8D9-C2C6D129901C}" srcOrd="2" destOrd="0" parTransId="{1941D4AA-89AD-44F4-976A-E73EFC22399F}" sibTransId="{9C15D1A2-6290-40CE-819E-38208DDB6001}"/>
    <dgm:cxn modelId="{AA68AE01-3E50-46F4-AE01-1167EC5022C5}" srcId="{446342B9-4CF6-4E20-8C2A-73223F48F020}" destId="{71B3425C-B729-47BC-8324-3F0DF9A922C8}" srcOrd="0" destOrd="0" parTransId="{9350DB68-BB3E-406E-939C-0F46D6B3430D}" sibTransId="{6240D874-1496-4ED1-979B-3BC829D26087}"/>
    <dgm:cxn modelId="{1CC3121B-8978-4672-AEBA-E9E8A35D748C}" type="presOf" srcId="{71B3425C-B729-47BC-8324-3F0DF9A922C8}" destId="{7B58C937-91AA-4804-87A7-DAF466762A08}" srcOrd="0" destOrd="0" presId="urn:microsoft.com/office/officeart/2005/8/layout/pyramid4"/>
    <dgm:cxn modelId="{740E9A2D-9CA5-4B08-92EB-7F34F694FE4D}" type="presOf" srcId="{EC5053D3-AAFC-4E9B-B8D9-C2C6D129901C}" destId="{3A4A3B7D-918C-4259-A1A1-48DC393AD000}" srcOrd="0" destOrd="0" presId="urn:microsoft.com/office/officeart/2005/8/layout/pyramid4"/>
    <dgm:cxn modelId="{D34CB181-8A0B-4485-8CA3-461702741216}" type="presOf" srcId="{69E04F0E-4A3B-4C7F-9319-1714FD9CD1AE}" destId="{0C2BAD55-F07E-4831-829F-3A9D177A9D9C}" srcOrd="0" destOrd="0" presId="urn:microsoft.com/office/officeart/2005/8/layout/pyramid4"/>
    <dgm:cxn modelId="{80D91A8E-0891-4577-9004-1B0693ED4EC0}" srcId="{446342B9-4CF6-4E20-8C2A-73223F48F020}" destId="{4F049141-BD04-4A75-96A2-8CFF2745263D}" srcOrd="1" destOrd="0" parTransId="{901211CA-3EA7-44CD-8129-73788E8F1FA1}" sibTransId="{18FEC658-C99E-4F02-988C-5D544C63AA0D}"/>
    <dgm:cxn modelId="{4631F892-149B-4B39-B781-0B1DE27A7BDD}" type="presOf" srcId="{4F049141-BD04-4A75-96A2-8CFF2745263D}" destId="{1C08AD36-EE46-4444-992A-A0ABC385A872}" srcOrd="0" destOrd="0" presId="urn:microsoft.com/office/officeart/2005/8/layout/pyramid4"/>
    <dgm:cxn modelId="{B07BBFBC-D581-49E8-A3C2-DE5121F5309D}" type="presOf" srcId="{446342B9-4CF6-4E20-8C2A-73223F48F020}" destId="{6B76F982-2BE4-41A9-9632-B321FC1CD717}" srcOrd="0" destOrd="0" presId="urn:microsoft.com/office/officeart/2005/8/layout/pyramid4"/>
    <dgm:cxn modelId="{A0EC58FC-36DA-4A4B-A90E-CD7EAC372D5D}" srcId="{446342B9-4CF6-4E20-8C2A-73223F48F020}" destId="{69E04F0E-4A3B-4C7F-9319-1714FD9CD1AE}" srcOrd="3" destOrd="0" parTransId="{BB4FA988-828F-4998-9591-C2E193DB1C69}" sibTransId="{EF703DAB-7878-4815-BC6D-44F9296B6381}"/>
    <dgm:cxn modelId="{0B3DB9DC-7AAD-4E5C-9D0B-A13467ADA1CA}" type="presParOf" srcId="{6B76F982-2BE4-41A9-9632-B321FC1CD717}" destId="{7B58C937-91AA-4804-87A7-DAF466762A08}" srcOrd="0" destOrd="0" presId="urn:microsoft.com/office/officeart/2005/8/layout/pyramid4"/>
    <dgm:cxn modelId="{C615D3B4-A6AE-4A9D-A084-5E2DB0946893}" type="presParOf" srcId="{6B76F982-2BE4-41A9-9632-B321FC1CD717}" destId="{1C08AD36-EE46-4444-992A-A0ABC385A872}" srcOrd="1" destOrd="0" presId="urn:microsoft.com/office/officeart/2005/8/layout/pyramid4"/>
    <dgm:cxn modelId="{6F7F191E-F168-4FE2-9821-44F76CAA96E7}" type="presParOf" srcId="{6B76F982-2BE4-41A9-9632-B321FC1CD717}" destId="{3A4A3B7D-918C-4259-A1A1-48DC393AD000}" srcOrd="2" destOrd="0" presId="urn:microsoft.com/office/officeart/2005/8/layout/pyramid4"/>
    <dgm:cxn modelId="{6D3C7F53-9C6A-437F-82AE-86DDFB36611E}" type="presParOf" srcId="{6B76F982-2BE4-41A9-9632-B321FC1CD717}" destId="{0C2BAD55-F07E-4831-829F-3A9D177A9D9C}"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58C937-91AA-4804-87A7-DAF466762A08}">
      <dsp:nvSpPr>
        <dsp:cNvPr id="0" name=""/>
        <dsp:cNvSpPr/>
      </dsp:nvSpPr>
      <dsp:spPr>
        <a:xfrm>
          <a:off x="2837438" y="0"/>
          <a:ext cx="2983868" cy="298386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 sz="1300" b="1" kern="1200" dirty="0"/>
            <a:t>Ενδογενής Ανάπτυξη </a:t>
          </a:r>
          <a:r>
            <a:rPr lang="el" sz="1300" kern="1200" dirty="0"/>
            <a:t>: Βασισμένη σε τοπικές γνώσεις, πόρους και στόχους</a:t>
          </a:r>
        </a:p>
      </dsp:txBody>
      <dsp:txXfrm>
        <a:off x="3583405" y="1491934"/>
        <a:ext cx="1491934" cy="1491934"/>
      </dsp:txXfrm>
    </dsp:sp>
    <dsp:sp modelId="{1C08AD36-EE46-4444-992A-A0ABC385A872}">
      <dsp:nvSpPr>
        <dsp:cNvPr id="0" name=""/>
        <dsp:cNvSpPr/>
      </dsp:nvSpPr>
      <dsp:spPr>
        <a:xfrm>
          <a:off x="1345504" y="2983868"/>
          <a:ext cx="2983868" cy="298386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 sz="1300" b="1" kern="1200" dirty="0"/>
            <a:t>Προσέγγιση Δυνατοτήτων </a:t>
          </a:r>
          <a:r>
            <a:rPr lang="el" sz="1300" kern="1200" dirty="0"/>
            <a:t>: Διευρύνει τις ελευθερίες, τις επιλογές και την ποιότητα ζωής</a:t>
          </a:r>
        </a:p>
      </dsp:txBody>
      <dsp:txXfrm>
        <a:off x="2091471" y="4475802"/>
        <a:ext cx="1491934" cy="1491934"/>
      </dsp:txXfrm>
    </dsp:sp>
    <dsp:sp modelId="{3A4A3B7D-918C-4259-A1A1-48DC393AD000}">
      <dsp:nvSpPr>
        <dsp:cNvPr id="0" name=""/>
        <dsp:cNvSpPr/>
      </dsp:nvSpPr>
      <dsp:spPr>
        <a:xfrm rot="10800000">
          <a:off x="2837438" y="2983868"/>
          <a:ext cx="2983868" cy="298386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 sz="1300" b="1" kern="1200" dirty="0"/>
            <a:t>ABCD (Ανάπτυξη Κοινότητας Βασισμένη σε Περιουσιακά </a:t>
          </a:r>
          <a:r>
            <a:rPr lang="el" sz="1300" b="0" kern="1200" dirty="0"/>
            <a:t>Στοιχεία): </a:t>
          </a:r>
          <a:r>
            <a:rPr lang="el" sz="1300" kern="1200" dirty="0"/>
            <a:t>Αξιοποιεί τα υπάρχοντα δυνατά σημεία της κοινότητας</a:t>
          </a:r>
        </a:p>
      </dsp:txBody>
      <dsp:txXfrm rot="10800000">
        <a:off x="3583405" y="2983868"/>
        <a:ext cx="1491934" cy="1491934"/>
      </dsp:txXfrm>
    </dsp:sp>
    <dsp:sp modelId="{0C2BAD55-F07E-4831-829F-3A9D177A9D9C}">
      <dsp:nvSpPr>
        <dsp:cNvPr id="0" name=""/>
        <dsp:cNvSpPr/>
      </dsp:nvSpPr>
      <dsp:spPr>
        <a:xfrm>
          <a:off x="4329373" y="2983868"/>
          <a:ext cx="2983868" cy="2983868"/>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 sz="1300" b="1" kern="1200" dirty="0"/>
            <a:t>Κοινωνικό Κεφάλαιο </a:t>
          </a:r>
          <a:r>
            <a:rPr lang="el" sz="1300" kern="1200" dirty="0"/>
            <a:t>: Η εμπιστοσύνη, οι κοινές αξίες και η συνεργασία επιτρέπουν την επιτυχία</a:t>
          </a:r>
        </a:p>
      </dsp:txBody>
      <dsp:txXfrm>
        <a:off x="5075340" y="4475802"/>
        <a:ext cx="1491934" cy="1491934"/>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2473808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7"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7.png"/><Relationship Id="rId11" Type="http://schemas.openxmlformats.org/officeDocument/2006/relationships/image" Target="../media/image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image" Target="../media/image24.png"/><Relationship Id="rId7" Type="http://schemas.openxmlformats.org/officeDocument/2006/relationships/image" Target="../media/image17.png"/><Relationship Id="rId12"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Καινοτομική προσέγγιση στον τοπικό τουρισμό</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5.4 Καινοτομίες με επίκεντρο την Κοινότητα</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0"/>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2" name="Picture 1">
            <a:extLst>
              <a:ext uri="{FF2B5EF4-FFF2-40B4-BE49-F238E27FC236}">
                <a16:creationId xmlns:a16="http://schemas.microsoft.com/office/drawing/2014/main" id="{C3EA7B93-D5C7-2C31-8C5F-F7E71A5B1662}"/>
              </a:ext>
            </a:extLst>
          </p:cNvPr>
          <p:cNvPicPr>
            <a:picLocks noChangeAspect="1"/>
          </p:cNvPicPr>
          <p:nvPr/>
        </p:nvPicPr>
        <p:blipFill>
          <a:blip r:embed="rId8"/>
          <a:stretch>
            <a:fillRect/>
          </a:stretch>
        </p:blipFill>
        <p:spPr>
          <a:xfrm>
            <a:off x="392778" y="3550526"/>
            <a:ext cx="6974428" cy="15119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Τι είναι ο Τουρισμός με βάση την Κοινότητα;</a:t>
            </a:r>
            <a:endParaRPr dirty="0"/>
          </a:p>
        </p:txBody>
      </p:sp>
      <p:sp>
        <p:nvSpPr>
          <p:cNvPr id="104" name="Google Shape;104;p3"/>
          <p:cNvSpPr txBox="1">
            <a:spLocks noGrp="1"/>
          </p:cNvSpPr>
          <p:nvPr>
            <p:ph type="body" idx="1"/>
          </p:nvPr>
        </p:nvSpPr>
        <p:spPr>
          <a:xfrm>
            <a:off x="1690431" y="881741"/>
            <a:ext cx="8759427" cy="960707"/>
          </a:xfrm>
          <a:prstGeom prst="rect">
            <a:avLst/>
          </a:prstGeom>
          <a:noFill/>
          <a:ln>
            <a:noFill/>
          </a:ln>
        </p:spPr>
        <p:txBody>
          <a:bodyPr spcFirstLastPara="1" wrap="square" lIns="45700" tIns="45700" rIns="45700" bIns="45700" anchor="t" anchorCtr="0">
            <a:normAutofit fontScale="92500" lnSpcReduction="20000"/>
          </a:bodyPr>
          <a:lstStyle/>
          <a:p>
            <a:pPr marL="0" lvl="0" indent="0" algn="ctr">
              <a:lnSpc>
                <a:spcPct val="107916"/>
              </a:lnSpc>
              <a:spcBef>
                <a:spcPts val="900"/>
              </a:spcBef>
            </a:pPr>
            <a:r>
              <a:rPr lang="el" dirty="0"/>
              <a:t>Πρόκειται για ένα μοντέλο τουρισμού βάσης όπου οι τοπικοί άνθρωποι (αγρότες, τεχνίτες, ηλικιωμένοι, νέοι) σχεδιάζουν, ηγούνται και επωφελούνται από τουριστικές πρωτοβουλίες που ευθυγραμμίζονται με τις πολιτιστικές και περιβαλλοντικές τους αξίες.</a:t>
            </a:r>
            <a:endParaRPr dirty="0"/>
          </a:p>
        </p:txBody>
      </p:sp>
      <p:pic>
        <p:nvPicPr>
          <p:cNvPr id="2" name="Picture 1" descr="A poster with cartoon characters&#10;&#10;AI-generated content may be incorrect.">
            <a:extLst>
              <a:ext uri="{FF2B5EF4-FFF2-40B4-BE49-F238E27FC236}">
                <a16:creationId xmlns:a16="http://schemas.microsoft.com/office/drawing/2014/main" id="{11963A44-DB11-8BDF-E30D-FE5BFE04406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11301" y="1975509"/>
            <a:ext cx="9569397" cy="462515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Θεμέλια της Γνωσιακής Συμπεριφορικής Θεραπείας (CBT)</a:t>
            </a:r>
            <a:endParaRPr sz="3800" b="0" i="0" u="none" strike="noStrike" cap="none" dirty="0">
              <a:solidFill>
                <a:srgbClr val="F2F2F2"/>
              </a:solidFill>
              <a:latin typeface="Calibri"/>
              <a:ea typeface="Calibri"/>
              <a:cs typeface="Calibri"/>
              <a:sym typeface="Calibri"/>
            </a:endParaRPr>
          </a:p>
        </p:txBody>
      </p:sp>
      <p:graphicFrame>
        <p:nvGraphicFramePr>
          <p:cNvPr id="3" name="Diagram 2">
            <a:extLst>
              <a:ext uri="{FF2B5EF4-FFF2-40B4-BE49-F238E27FC236}">
                <a16:creationId xmlns:a16="http://schemas.microsoft.com/office/drawing/2014/main" id="{F6DA205B-C549-3451-C9B4-228FE692DCD9}"/>
              </a:ext>
            </a:extLst>
          </p:cNvPr>
          <p:cNvGraphicFramePr/>
          <p:nvPr>
            <p:extLst>
              <p:ext uri="{D42A27DB-BD31-4B8C-83A1-F6EECF244321}">
                <p14:modId xmlns:p14="http://schemas.microsoft.com/office/powerpoint/2010/main" val="3857822661"/>
              </p:ext>
            </p:extLst>
          </p:nvPr>
        </p:nvGraphicFramePr>
        <p:xfrm>
          <a:off x="1480782" y="797523"/>
          <a:ext cx="8658746" cy="5967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Autofit/>
          </a:bodyPr>
          <a:lstStyle/>
          <a:p>
            <a:pPr lvl="0">
              <a:buSzPts val="3800"/>
            </a:pPr>
            <a:r>
              <a:rPr lang="el" sz="3200" dirty="0"/>
              <a:t>Κοινωνικός και Περιβαλλοντικός Αντίκτυπος της Γνωσιακής Συμπεριφορικής Θεραπείας (ΓΣΘ)</a:t>
            </a:r>
            <a:endParaRPr sz="3200" dirty="0"/>
          </a:p>
        </p:txBody>
      </p:sp>
      <p:graphicFrame>
        <p:nvGraphicFramePr>
          <p:cNvPr id="2" name="Table 1">
            <a:extLst>
              <a:ext uri="{FF2B5EF4-FFF2-40B4-BE49-F238E27FC236}">
                <a16:creationId xmlns:a16="http://schemas.microsoft.com/office/drawing/2014/main" id="{D43AD455-7D5D-ABAD-BB43-B6EEABB461BF}"/>
              </a:ext>
            </a:extLst>
          </p:cNvPr>
          <p:cNvGraphicFramePr>
            <a:graphicFrameLocks noGrp="1"/>
          </p:cNvGraphicFramePr>
          <p:nvPr>
            <p:extLst>
              <p:ext uri="{D42A27DB-BD31-4B8C-83A1-F6EECF244321}">
                <p14:modId xmlns:p14="http://schemas.microsoft.com/office/powerpoint/2010/main" val="2148514276"/>
              </p:ext>
            </p:extLst>
          </p:nvPr>
        </p:nvGraphicFramePr>
        <p:xfrm>
          <a:off x="327546" y="1064524"/>
          <a:ext cx="10959153" cy="4981433"/>
        </p:xfrm>
        <a:graphic>
          <a:graphicData uri="http://schemas.openxmlformats.org/drawingml/2006/table">
            <a:tbl>
              <a:tblPr firstRow="1" firstCol="1" bandRow="1">
                <a:tableStyleId>{5C22544A-7EE6-4342-B048-85BDC9FD1C3A}</a:tableStyleId>
              </a:tblPr>
              <a:tblGrid>
                <a:gridCol w="3043451">
                  <a:extLst>
                    <a:ext uri="{9D8B030D-6E8A-4147-A177-3AD203B41FA5}">
                      <a16:colId xmlns:a16="http://schemas.microsoft.com/office/drawing/2014/main" val="2364289848"/>
                    </a:ext>
                  </a:extLst>
                </a:gridCol>
                <a:gridCol w="4262651">
                  <a:extLst>
                    <a:ext uri="{9D8B030D-6E8A-4147-A177-3AD203B41FA5}">
                      <a16:colId xmlns:a16="http://schemas.microsoft.com/office/drawing/2014/main" val="3811815798"/>
                    </a:ext>
                  </a:extLst>
                </a:gridCol>
                <a:gridCol w="3653051">
                  <a:extLst>
                    <a:ext uri="{9D8B030D-6E8A-4147-A177-3AD203B41FA5}">
                      <a16:colId xmlns:a16="http://schemas.microsoft.com/office/drawing/2014/main" val="1596424243"/>
                    </a:ext>
                  </a:extLst>
                </a:gridCol>
              </a:tblGrid>
              <a:tr h="1103822">
                <a:tc>
                  <a:txBody>
                    <a:bodyPr/>
                    <a:lstStyle/>
                    <a:p>
                      <a:pPr algn="ctr"/>
                      <a:r>
                        <a:rPr lang="el" b="1" dirty="0"/>
                        <a:t>Περιοχή πρόσκρουσης</a:t>
                      </a:r>
                      <a:endParaRPr lang="en-GB" dirty="0"/>
                    </a:p>
                  </a:txBody>
                  <a:tcPr anchor="ctr"/>
                </a:tc>
                <a:tc>
                  <a:txBody>
                    <a:bodyPr/>
                    <a:lstStyle/>
                    <a:p>
                      <a:pPr algn="ctr"/>
                      <a:r>
                        <a:rPr lang="el" b="1" dirty="0"/>
                        <a:t>Βασικές Συνεισφορές</a:t>
                      </a:r>
                      <a:endParaRPr lang="en-GB" dirty="0"/>
                    </a:p>
                  </a:txBody>
                  <a:tcPr anchor="ctr"/>
                </a:tc>
                <a:tc>
                  <a:txBody>
                    <a:bodyPr/>
                    <a:lstStyle/>
                    <a:p>
                      <a:pPr algn="ctr">
                        <a:lnSpc>
                          <a:spcPct val="107000"/>
                        </a:lnSpc>
                        <a:spcBef>
                          <a:spcPts val="1200"/>
                        </a:spcBef>
                        <a:spcAft>
                          <a:spcPts val="1200"/>
                        </a:spcAft>
                        <a:buNone/>
                      </a:pPr>
                      <a:r>
                        <a:rPr lang="el" sz="1100" dirty="0"/>
                        <a:t>Παράδειγμα</a:t>
                      </a:r>
                      <a:endParaRPr lang="en-GB" sz="1100" dirty="0">
                        <a:solidFill>
                          <a:srgbClr val="2C2C2C"/>
                        </a:solidFill>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186805120"/>
                  </a:ext>
                </a:extLst>
              </a:tr>
              <a:tr h="1103822">
                <a:tc>
                  <a:txBody>
                    <a:bodyPr/>
                    <a:lstStyle/>
                    <a:p>
                      <a:pPr algn="ctr"/>
                      <a:r>
                        <a:rPr lang="el" b="1" dirty="0"/>
                        <a:t>Πολιτιστική Αναζωογόνηση</a:t>
                      </a:r>
                      <a:endParaRPr lang="en-GB" dirty="0"/>
                    </a:p>
                  </a:txBody>
                  <a:tcPr anchor="ctr"/>
                </a:tc>
                <a:tc>
                  <a:txBody>
                    <a:bodyPr/>
                    <a:lstStyle/>
                    <a:p>
                      <a:pPr algn="ctr">
                        <a:lnSpc>
                          <a:spcPct val="107000"/>
                        </a:lnSpc>
                        <a:spcBef>
                          <a:spcPts val="1200"/>
                        </a:spcBef>
                        <a:spcAft>
                          <a:spcPts val="1200"/>
                        </a:spcAft>
                        <a:buNone/>
                      </a:pPr>
                      <a:r>
                        <a:rPr lang="el" sz="1400" dirty="0"/>
                        <a:t>- Διατηρεί γλώσσες, τέχνες και παραδόσεις </a:t>
                      </a:r>
                      <a:br>
                        <a:rPr lang="en-GB" sz="1400" dirty="0"/>
                      </a:br>
                      <a:r>
                        <a:rPr lang="el" sz="1400" dirty="0"/>
                        <a:t>- Ενθαρρύνει τους νέους να συμμετέχουν σε πολιτιστικές δραστηριότητες</a:t>
                      </a:r>
                      <a:endParaRPr lang="en-GB" sz="1400" dirty="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400" i="1" dirty="0"/>
                        <a:t>Περού: </a:t>
                      </a:r>
                      <a:r>
                        <a:rPr lang="el" sz="1400" dirty="0"/>
                        <a:t>Οι γυναίκες Κέτσουα ηγούνται περιηγήσεων ύφανσης και διαμονών σε οικογένειες, διατηρώντας την ταυτότητα και το εισόδημα.</a:t>
                      </a:r>
                      <a:endParaRPr lang="en-GB" sz="1400" dirty="0">
                        <a:solidFill>
                          <a:srgbClr val="2C2C2C"/>
                        </a:solidFill>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476927035"/>
                  </a:ext>
                </a:extLst>
              </a:tr>
              <a:tr h="1103822">
                <a:tc>
                  <a:txBody>
                    <a:bodyPr/>
                    <a:lstStyle/>
                    <a:p>
                      <a:pPr algn="ctr"/>
                      <a:r>
                        <a:rPr lang="el" b="1" dirty="0"/>
                        <a:t>Περιβαλλοντική Διαχείριση</a:t>
                      </a:r>
                      <a:endParaRPr lang="en-GB" dirty="0"/>
                    </a:p>
                  </a:txBody>
                  <a:tcPr anchor="ctr"/>
                </a:tc>
                <a:tc>
                  <a:txBody>
                    <a:bodyPr/>
                    <a:lstStyle/>
                    <a:p>
                      <a:pPr algn="ctr">
                        <a:lnSpc>
                          <a:spcPct val="107000"/>
                        </a:lnSpc>
                        <a:spcBef>
                          <a:spcPts val="1200"/>
                        </a:spcBef>
                        <a:spcAft>
                          <a:spcPts val="1200"/>
                        </a:spcAft>
                        <a:buNone/>
                      </a:pPr>
                      <a:r>
                        <a:rPr lang="el" sz="1400" dirty="0"/>
                        <a:t>- Οι ντόπιοι ενεργούν ως διαχειριστές των οικοσυστημάτων </a:t>
                      </a:r>
                      <a:br>
                        <a:rPr lang="en-GB" sz="1400" dirty="0"/>
                      </a:br>
                      <a:r>
                        <a:rPr lang="el" sz="1400" dirty="0"/>
                        <a:t>- Ο οικοτουρισμός υποστηρίζει τη διατήρηση και τις βιώσιμες πρακτικές</a:t>
                      </a:r>
                      <a:endParaRPr lang="en-GB" sz="1400" dirty="0">
                        <a:solidFill>
                          <a:srgbClr val="2C2C2C"/>
                        </a:solidFill>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1200"/>
                        </a:spcBef>
                        <a:spcAft>
                          <a:spcPts val="1200"/>
                        </a:spcAft>
                        <a:buNone/>
                      </a:pPr>
                      <a:r>
                        <a:rPr lang="el" sz="1400" i="1" dirty="0"/>
                        <a:t>Ταϊλάνδη: </a:t>
                      </a:r>
                      <a:r>
                        <a:rPr lang="el" sz="1400" dirty="0"/>
                        <a:t>Το χωριό Mae Kampong συνδυάζει την προστασία των δασών με την οικολογική διαμονή.</a:t>
                      </a:r>
                      <a:endParaRPr lang="en-GB" sz="1400" dirty="0">
                        <a:solidFill>
                          <a:srgbClr val="2C2C2C"/>
                        </a:solidFill>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982019389"/>
                  </a:ext>
                </a:extLst>
              </a:tr>
              <a:tr h="1669967">
                <a:tc>
                  <a:txBody>
                    <a:bodyPr/>
                    <a:lstStyle/>
                    <a:p>
                      <a:pPr algn="ctr"/>
                      <a:r>
                        <a:rPr lang="el" b="1" dirty="0"/>
                        <a:t>Ένταξη των Φύλων</a:t>
                      </a:r>
                      <a:endParaRPr lang="en-GB" dirty="0"/>
                    </a:p>
                  </a:txBody>
                  <a:tcPr anchor="ctr"/>
                </a:tc>
                <a:tc>
                  <a:txBody>
                    <a:bodyPr/>
                    <a:lstStyle/>
                    <a:p>
                      <a:pPr algn="ctr"/>
                      <a:r>
                        <a:rPr lang="el" sz="1400" b="0" i="0" u="none" strike="noStrike" cap="none" dirty="0">
                          <a:solidFill>
                            <a:schemeClr val="dk1"/>
                          </a:solidFill>
                          <a:latin typeface="+mn-lt"/>
                          <a:ea typeface="+mn-ea"/>
                          <a:cs typeface="+mn-cs"/>
                          <a:sym typeface="Arial"/>
                        </a:rPr>
                        <a:t>- Οι γυναίκες πρωτοστατούν στον τουρισμό, τη φιλοξενία, τη χειροτεχνία και τη διακυβέρνηση</a:t>
                      </a:r>
                    </a:p>
                    <a:p>
                      <a:pPr algn="ctr"/>
                      <a:r>
                        <a:rPr lang="el" sz="1400" b="0" i="0" u="none" strike="noStrike" cap="none" dirty="0">
                          <a:solidFill>
                            <a:schemeClr val="dk1"/>
                          </a:solidFill>
                          <a:latin typeface="+mn-lt"/>
                          <a:ea typeface="+mn-ea"/>
                          <a:cs typeface="+mn-cs"/>
                          <a:sym typeface="Arial"/>
                        </a:rPr>
                        <a:t>- Η Γνωσιακή Συμπεριφορική Θεραπεία (CBT) ενισχύει την προβολή και τους ηγετικούς ρόλους</a:t>
                      </a:r>
                    </a:p>
                  </a:txBody>
                  <a:tcPr anchor="ctr"/>
                </a:tc>
                <a:tc>
                  <a:txBody>
                    <a:bodyPr/>
                    <a:lstStyle/>
                    <a:p>
                      <a:pPr algn="ctr">
                        <a:lnSpc>
                          <a:spcPct val="107000"/>
                        </a:lnSpc>
                        <a:spcBef>
                          <a:spcPts val="1200"/>
                        </a:spcBef>
                        <a:spcAft>
                          <a:spcPts val="1200"/>
                        </a:spcAft>
                        <a:buNone/>
                      </a:pPr>
                      <a:r>
                        <a:rPr lang="el" sz="1400" i="1" dirty="0"/>
                        <a:t>Παγκόσμια: </a:t>
                      </a:r>
                      <a:r>
                        <a:rPr lang="el" sz="1400" dirty="0"/>
                        <a:t>Οι συνεταιρισμοί που διοικούνται από γυναίκες προσφέρουν φιλοξενία, καθοδήγηση και χειροτεχνικές εμπειρίες.</a:t>
                      </a:r>
                      <a:endParaRPr lang="en-GB" sz="1400" dirty="0">
                        <a:solidFill>
                          <a:srgbClr val="2C2C2C"/>
                        </a:solidFill>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3962301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fontScale="90000"/>
          </a:bodyPr>
          <a:lstStyle/>
          <a:p>
            <a:pPr lvl="0">
              <a:buSzPts val="3800"/>
            </a:pPr>
            <a:r>
              <a:rPr lang="el" dirty="0"/>
              <a:t>Εργαλεία για τον Σχεδιασμό τουρισμού χωρίς αποκλεισμούς</a:t>
            </a:r>
            <a:endParaRPr dirty="0"/>
          </a:p>
        </p:txBody>
      </p:sp>
      <p:sp>
        <p:nvSpPr>
          <p:cNvPr id="3" name="TextBox 2">
            <a:extLst>
              <a:ext uri="{FF2B5EF4-FFF2-40B4-BE49-F238E27FC236}">
                <a16:creationId xmlns:a16="http://schemas.microsoft.com/office/drawing/2014/main" id="{82D79835-5713-382A-9B89-9CB9DC8FACE4}"/>
              </a:ext>
            </a:extLst>
          </p:cNvPr>
          <p:cNvSpPr txBox="1"/>
          <p:nvPr/>
        </p:nvSpPr>
        <p:spPr>
          <a:xfrm>
            <a:off x="7552209" y="1997839"/>
            <a:ext cx="3584363" cy="4247317"/>
          </a:xfrm>
          <a:prstGeom prst="rect">
            <a:avLst/>
          </a:prstGeom>
          <a:noFill/>
        </p:spPr>
        <p:txBody>
          <a:bodyPr wrap="square" rtlCol="0">
            <a:spAutoFit/>
          </a:bodyPr>
          <a:lstStyle/>
          <a:p>
            <a:pPr marL="285750" indent="-285750">
              <a:buFont typeface="Wingdings" panose="05000000000000000000" pitchFamily="2" charset="2"/>
              <a:buChar char="Ø"/>
            </a:pPr>
            <a:r>
              <a:rPr lang="el" sz="1800" b="1" dirty="0">
                <a:solidFill>
                  <a:srgbClr val="616161"/>
                </a:solidFill>
                <a:latin typeface="Calibri"/>
                <a:ea typeface="Calibri"/>
                <a:cs typeface="Calibri"/>
              </a:rPr>
              <a:t>Χαρτογράφηση Ενδιαφερόμενων Μερών</a:t>
            </a:r>
            <a:r>
              <a:rPr lang="el" sz="1800" dirty="0">
                <a:solidFill>
                  <a:srgbClr val="616161"/>
                </a:solidFill>
                <a:latin typeface="Calibri"/>
                <a:ea typeface="Calibri"/>
                <a:cs typeface="Calibri"/>
              </a:rPr>
              <a:t>: Κατανόηση των φορέων και της επιρροής</a:t>
            </a:r>
          </a:p>
          <a:p>
            <a:pPr marL="285750" indent="-285750">
              <a:buFont typeface="Wingdings" panose="05000000000000000000" pitchFamily="2" charset="2"/>
              <a:buChar char="Ø"/>
            </a:pPr>
            <a:r>
              <a:rPr lang="el" sz="1800" b="1" dirty="0">
                <a:solidFill>
                  <a:srgbClr val="616161"/>
                </a:solidFill>
                <a:latin typeface="Calibri"/>
                <a:ea typeface="Calibri"/>
                <a:cs typeface="Calibri"/>
              </a:rPr>
              <a:t>Χαρτογράφηση Περιουσιακών Στοιχείων</a:t>
            </a:r>
            <a:r>
              <a:rPr lang="el" sz="1800" dirty="0">
                <a:solidFill>
                  <a:srgbClr val="616161"/>
                </a:solidFill>
                <a:latin typeface="Calibri"/>
                <a:ea typeface="Calibri"/>
                <a:cs typeface="Calibri"/>
              </a:rPr>
              <a:t>: Προσδιορισμός τοπικών δυνατών σημείων</a:t>
            </a:r>
          </a:p>
          <a:p>
            <a:pPr marL="285750" indent="-285750">
              <a:buFont typeface="Wingdings" panose="05000000000000000000" pitchFamily="2" charset="2"/>
              <a:buChar char="Ø"/>
            </a:pPr>
            <a:r>
              <a:rPr lang="el" sz="1800" b="1" dirty="0">
                <a:solidFill>
                  <a:srgbClr val="616161"/>
                </a:solidFill>
                <a:latin typeface="Calibri"/>
                <a:ea typeface="Calibri"/>
                <a:cs typeface="Calibri"/>
              </a:rPr>
              <a:t>Λίστες ελέγχου συμμετοχής της κοινότητας</a:t>
            </a:r>
            <a:r>
              <a:rPr lang="el" sz="1800" dirty="0">
                <a:solidFill>
                  <a:srgbClr val="616161"/>
                </a:solidFill>
                <a:latin typeface="Calibri"/>
                <a:ea typeface="Calibri"/>
                <a:cs typeface="Calibri"/>
              </a:rPr>
              <a:t>: Διασφάλιση αποφάσεων χωρίς αποκλεισμούς</a:t>
            </a:r>
          </a:p>
          <a:p>
            <a:pPr marL="285750" indent="-285750">
              <a:buFont typeface="Wingdings" panose="05000000000000000000" pitchFamily="2" charset="2"/>
              <a:buChar char="Ø"/>
            </a:pPr>
            <a:r>
              <a:rPr lang="el" sz="1800" b="1" dirty="0">
                <a:solidFill>
                  <a:srgbClr val="616161"/>
                </a:solidFill>
                <a:latin typeface="Calibri"/>
                <a:ea typeface="Calibri"/>
                <a:cs typeface="Calibri"/>
              </a:rPr>
              <a:t>Εκτίμηση Επιπτώσεων</a:t>
            </a:r>
            <a:r>
              <a:rPr lang="el" sz="1800" dirty="0">
                <a:solidFill>
                  <a:srgbClr val="616161"/>
                </a:solidFill>
                <a:latin typeface="Calibri"/>
                <a:ea typeface="Calibri"/>
                <a:cs typeface="Calibri"/>
              </a:rPr>
              <a:t>: Αξιολόγηση κοινωνικών, πολιτιστικών, περιβαλλοντικών επιπτώσεων</a:t>
            </a:r>
            <a:endParaRPr lang="en-GB" dirty="0"/>
          </a:p>
        </p:txBody>
      </p:sp>
      <p:pic>
        <p:nvPicPr>
          <p:cNvPr id="5" name="Picture 4" descr="A group of people in boats with food on them&#10;&#10;AI-generated content may be incorrect.">
            <a:extLst>
              <a:ext uri="{FF2B5EF4-FFF2-40B4-BE49-F238E27FC236}">
                <a16:creationId xmlns:a16="http://schemas.microsoft.com/office/drawing/2014/main" id="{EAA8897B-2C0E-E784-1796-8BCB751812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526561"/>
            <a:ext cx="6764310" cy="38048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TotalTime>
  <Words>591</Words>
  <Application>Microsoft Office PowerPoint</Application>
  <PresentationFormat>Widescreen</PresentationFormat>
  <Paragraphs>50</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Press Start 2P</vt:lpstr>
      <vt:lpstr>Wingdings</vt:lpstr>
      <vt:lpstr>Arial</vt:lpstr>
      <vt:lpstr>Open Sans</vt:lpstr>
      <vt:lpstr>Calibri</vt:lpstr>
      <vt:lpstr>CARDET Course template</vt:lpstr>
      <vt:lpstr>PowerPoint Presentation</vt:lpstr>
      <vt:lpstr>PowerPoint Presentation</vt:lpstr>
      <vt:lpstr>PowerPoint Presentation</vt:lpstr>
      <vt:lpstr>Τι είναι ο Τουρισμός με βάση την Κοινότητα;</vt:lpstr>
      <vt:lpstr>Θεμέλια της Γνωσιακής Συμπεριφορικής Θεραπείας (CBT)</vt:lpstr>
      <vt:lpstr>Κοινωνικός και Περιβαλλοντικός Αντίκτυπος της Γνωσιακής Συμπεριφορικής Θεραπείας (ΓΣΘ)</vt:lpstr>
      <vt:lpstr>Εργαλεία για τον Σχεδιασμό τουρισμού χωρίς αποκλεισμούς</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5</cp:revision>
  <dcterms:modified xsi:type="dcterms:W3CDTF">2025-07-08T11:57:30Z</dcterms:modified>
</cp:coreProperties>
</file>